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15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Сравнительный</a:t>
            </a:r>
            <a:r>
              <a:rPr lang="ru-RU" baseline="0" dirty="0" smtClean="0"/>
              <a:t> анализ д</a:t>
            </a:r>
            <a:r>
              <a:rPr lang="en-US" baseline="0" dirty="0" smtClean="0"/>
              <a:t>e</a:t>
            </a:r>
            <a:r>
              <a:rPr lang="ru-RU" baseline="0" dirty="0" err="1" smtClean="0"/>
              <a:t>фицита</a:t>
            </a:r>
            <a:r>
              <a:rPr lang="ru-RU" baseline="0" dirty="0" smtClean="0"/>
              <a:t>  </a:t>
            </a:r>
            <a:r>
              <a:rPr lang="ru-RU" baseline="0" dirty="0" err="1" smtClean="0"/>
              <a:t>пед</a:t>
            </a:r>
            <a:r>
              <a:rPr lang="ru-RU" baseline="0" dirty="0" smtClean="0"/>
              <a:t>. кадров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педагогов по штатному расписанию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799-4DC9-9DC8-0BB6D9673D7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специалисты, ведущие свой предмет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88</c:v>
                </c:pt>
                <c:pt idx="4">
                  <c:v>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799-4DC9-9DC8-0BB6D9673D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735552"/>
        <c:axId val="9745536"/>
      </c:barChart>
      <c:catAx>
        <c:axId val="9735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45536"/>
        <c:crosses val="autoZero"/>
        <c:auto val="1"/>
        <c:lblAlgn val="ctr"/>
        <c:lblOffset val="100"/>
        <c:noMultiLvlLbl val="0"/>
      </c:catAx>
      <c:valAx>
        <c:axId val="974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735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953251208974001"/>
          <c:y val="0.93231533543079181"/>
          <c:w val="0.49858330402393058"/>
          <c:h val="6.76846645692081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98</c:v>
                </c:pt>
                <c:pt idx="2">
                  <c:v>97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C00-42FE-85FE-5B5FD498A29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37</c:v>
                </c:pt>
                <c:pt idx="1">
                  <c:v>49</c:v>
                </c:pt>
                <c:pt idx="2">
                  <c:v>49</c:v>
                </c:pt>
                <c:pt idx="3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C00-42FE-85FE-5B5FD498A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458944"/>
        <c:axId val="43460480"/>
      </c:barChart>
      <c:catAx>
        <c:axId val="43458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460480"/>
        <c:crosses val="autoZero"/>
        <c:auto val="1"/>
        <c:lblAlgn val="ctr"/>
        <c:lblOffset val="100"/>
        <c:noMultiLvlLbl val="0"/>
      </c:catAx>
      <c:valAx>
        <c:axId val="4346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458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mtClean="0"/>
              <a:t>Образование родителей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высшее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</c:v>
                </c:pt>
                <c:pt idx="1">
                  <c:v>6</c:v>
                </c:pt>
                <c:pt idx="2">
                  <c:v>6</c:v>
                </c:pt>
                <c:pt idx="3">
                  <c:v>8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BD-4FE0-97DA-966C14708A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средне-специальное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18</c:v>
                </c:pt>
                <c:pt idx="1">
                  <c:v>19</c:v>
                </c:pt>
                <c:pt idx="2">
                  <c:v>19</c:v>
                </c:pt>
                <c:pt idx="3">
                  <c:v>16</c:v>
                </c:pt>
                <c:pt idx="4">
                  <c:v>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BD-4FE0-97DA-966C14708A6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среднее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15</c:v>
                </c:pt>
                <c:pt idx="1">
                  <c:v>18</c:v>
                </c:pt>
                <c:pt idx="2">
                  <c:v>20</c:v>
                </c:pt>
                <c:pt idx="3">
                  <c:v>26</c:v>
                </c:pt>
                <c:pt idx="4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EBD-4FE0-97DA-966C14708A6D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9 классов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19</c:v>
                </c:pt>
                <c:pt idx="1">
                  <c:v>32</c:v>
                </c:pt>
                <c:pt idx="2">
                  <c:v>21</c:v>
                </c:pt>
                <c:pt idx="3">
                  <c:v>18</c:v>
                </c:pt>
                <c:pt idx="4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EBD-4FE0-97DA-966C14708A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524096"/>
        <c:axId val="43525632"/>
      </c:barChart>
      <c:catAx>
        <c:axId val="43524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25632"/>
        <c:crosses val="autoZero"/>
        <c:auto val="1"/>
        <c:lblAlgn val="ctr"/>
        <c:lblOffset val="100"/>
        <c:noMultiLvlLbl val="0"/>
      </c:catAx>
      <c:valAx>
        <c:axId val="4352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524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Русский язык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88</c:v>
                </c:pt>
                <c:pt idx="1">
                  <c:v>100</c:v>
                </c:pt>
                <c:pt idx="2">
                  <c:v>0</c:v>
                </c:pt>
                <c:pt idx="3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11-4814-B82D-636E0F5E75C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Общая успеваемость повторно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0</c:v>
                </c:pt>
                <c:pt idx="2">
                  <c:v>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911-4814-B82D-636E0F5E75C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25</c:v>
                </c:pt>
                <c:pt idx="1">
                  <c:v>0</c:v>
                </c:pt>
                <c:pt idx="2">
                  <c:v>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911-4814-B82D-636E0F5E75CB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средний балл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20</c:v>
                </c:pt>
                <c:pt idx="1">
                  <c:v>20.5</c:v>
                </c:pt>
                <c:pt idx="2">
                  <c:v>0</c:v>
                </c:pt>
                <c:pt idx="3">
                  <c:v>16.7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911-4814-B82D-636E0F5E75C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43704320"/>
        <c:axId val="43705856"/>
      </c:barChart>
      <c:catAx>
        <c:axId val="4370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705856"/>
        <c:crosses val="autoZero"/>
        <c:auto val="1"/>
        <c:lblAlgn val="ctr"/>
        <c:lblOffset val="100"/>
        <c:noMultiLvlLbl val="0"/>
      </c:catAx>
      <c:valAx>
        <c:axId val="43705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70432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Математика</a:t>
            </a:r>
            <a:endParaRPr lang="ru-RU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успеваемость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</c:v>
                </c:pt>
                <c:pt idx="1">
                  <c:v>71</c:v>
                </c:pt>
                <c:pt idx="2">
                  <c:v>0</c:v>
                </c:pt>
                <c:pt idx="3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87-4776-8EB7-636971AB4DD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общая успеваемость повторно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0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87-4776-8EB7-636971AB4DD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качественная успеваемость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387-4776-8EB7-636971AB4DD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средний балл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7</c:v>
                </c:pt>
                <c:pt idx="1">
                  <c:v>7.9</c:v>
                </c:pt>
                <c:pt idx="2">
                  <c:v>0</c:v>
                </c:pt>
                <c:pt idx="3">
                  <c:v>9.3000000000000007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387-4776-8EB7-636971AB4D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625472"/>
        <c:axId val="43635456"/>
      </c:barChart>
      <c:catAx>
        <c:axId val="436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635456"/>
        <c:crosses val="autoZero"/>
        <c:auto val="1"/>
        <c:lblAlgn val="ctr"/>
        <c:lblOffset val="100"/>
        <c:noMultiLvlLbl val="0"/>
      </c:catAx>
      <c:valAx>
        <c:axId val="43635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6254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 (общая успеваемость)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73E-4DB0-B51C-BD8620B5339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Русский язык (средний балл)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61</c:v>
                </c:pt>
                <c:pt idx="1">
                  <c:v>55</c:v>
                </c:pt>
                <c:pt idx="2">
                  <c:v>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73E-4DB0-B51C-BD8620B5339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Математика Базовый(общая успеваемость)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</c:v>
                </c:pt>
                <c:pt idx="1">
                  <c:v>75</c:v>
                </c:pt>
                <c:pt idx="2">
                  <c:v>0</c:v>
                </c:pt>
                <c:pt idx="3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73E-4DB0-B51C-BD8620B5339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Математика (средний балл)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15</c:v>
                </c:pt>
                <c:pt idx="1">
                  <c:v>3.25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73E-4DB0-B51C-BD8620B5339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1215872"/>
        <c:axId val="81217408"/>
      </c:barChart>
      <c:catAx>
        <c:axId val="8121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217408"/>
        <c:crosses val="autoZero"/>
        <c:auto val="1"/>
        <c:lblAlgn val="ctr"/>
        <c:lblOffset val="100"/>
        <c:noMultiLvlLbl val="0"/>
      </c:catAx>
      <c:valAx>
        <c:axId val="81217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12158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38921670755768"/>
          <c:y val="7.2528345026903099E-2"/>
          <c:w val="0.79233522004079793"/>
          <c:h val="0.70110308326182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Школьный этап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78</c:v>
                </c:pt>
                <c:pt idx="1">
                  <c:v>80</c:v>
                </c:pt>
                <c:pt idx="2">
                  <c:v>84</c:v>
                </c:pt>
                <c:pt idx="3">
                  <c:v>77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17-4DDA-BC2B-9944860A892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Муниципальный этап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28</c:v>
                </c:pt>
                <c:pt idx="1">
                  <c:v>32</c:v>
                </c:pt>
                <c:pt idx="2">
                  <c:v>32</c:v>
                </c:pt>
                <c:pt idx="3">
                  <c:v>13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17-4DDA-BC2B-9944860A892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региональный этап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D17-4DDA-BC2B-9944860A892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474624"/>
        <c:axId val="8476160"/>
      </c:barChart>
      <c:catAx>
        <c:axId val="84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76160"/>
        <c:crosses val="autoZero"/>
        <c:auto val="1"/>
        <c:lblAlgn val="ctr"/>
        <c:lblOffset val="100"/>
        <c:noMultiLvlLbl val="0"/>
      </c:catAx>
      <c:valAx>
        <c:axId val="8476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47462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подвозе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5FC-4149-B578-F9A474A2F33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5FC-4149-B578-F9A474A2F33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5FC-4149-B578-F9A474A2F33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5FC-4149-B578-F9A474A2F33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5FC-4149-B578-F9A474A2F3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2017-2018</c:v>
                </c:pt>
                <c:pt idx="1">
                  <c:v>2018-2019</c:v>
                </c:pt>
                <c:pt idx="2">
                  <c:v>2019-2020</c:v>
                </c:pt>
                <c:pt idx="3">
                  <c:v>2020-2021</c:v>
                </c:pt>
                <c:pt idx="4">
                  <c:v>2021-2022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</c:v>
                </c:pt>
                <c:pt idx="1">
                  <c:v>28</c:v>
                </c:pt>
                <c:pt idx="2">
                  <c:v>30</c:v>
                </c:pt>
                <c:pt idx="3">
                  <c:v>30</c:v>
                </c:pt>
                <c:pt idx="4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6D2-42F8-BC7C-B1EAA7301E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593410469057105"/>
          <c:y val="0.19390041149270229"/>
          <c:w val="0.28425767055949364"/>
          <c:h val="0.736609904872475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791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600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157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05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3922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771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6868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735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017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255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1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2374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2351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1042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953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1375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69C4-6042-41E2-8B64-941F9D9A2E97}" type="datetimeFigureOut">
              <a:rPr lang="ru-RU" smtClean="0"/>
              <a:t>17.12.2021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67AF070-FE70-43F7-8635-0E2EE3F921C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665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schev.bann.tyumenschool.ru/?section_id=31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5265" y="610849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sz="4800" i="1" dirty="0" smtClean="0">
                <a:latin typeface="Century" panose="02040604050505020304" pitchFamily="18" charset="0"/>
              </a:rPr>
              <a:t>Проблемы низкой успеваемости обучающихся и их решения, достижения.</a:t>
            </a:r>
            <a:endParaRPr lang="ru-RU" sz="4800" i="1" dirty="0">
              <a:latin typeface="Century" panose="020406040505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err="1" smtClean="0">
                <a:latin typeface="Century" panose="02040604050505020304" pitchFamily="18" charset="0"/>
              </a:rPr>
              <a:t>Узлова</a:t>
            </a:r>
            <a:r>
              <a:rPr lang="ru-RU" i="1" dirty="0" smtClean="0">
                <a:latin typeface="Century" panose="02040604050505020304" pitchFamily="18" charset="0"/>
              </a:rPr>
              <a:t> Н.А. </a:t>
            </a:r>
          </a:p>
          <a:p>
            <a:r>
              <a:rPr lang="ru-RU" i="1" dirty="0" err="1" smtClean="0">
                <a:latin typeface="Century" panose="02040604050505020304" pitchFamily="18" charset="0"/>
              </a:rPr>
              <a:t>Шевыринская</a:t>
            </a:r>
            <a:r>
              <a:rPr lang="ru-RU" i="1" dirty="0" smtClean="0">
                <a:latin typeface="Century" panose="02040604050505020304" pitchFamily="18" charset="0"/>
              </a:rPr>
              <a:t> СОШ, ФМАОУ </a:t>
            </a:r>
            <a:r>
              <a:rPr lang="ru-RU" i="1" dirty="0" err="1" smtClean="0">
                <a:latin typeface="Century" panose="02040604050505020304" pitchFamily="18" charset="0"/>
              </a:rPr>
              <a:t>Банниковская</a:t>
            </a:r>
            <a:r>
              <a:rPr lang="ru-RU" i="1" dirty="0" smtClean="0">
                <a:latin typeface="Century" panose="02040604050505020304" pitchFamily="18" charset="0"/>
              </a:rPr>
              <a:t> СОШ, заведующий филиалом</a:t>
            </a:r>
          </a:p>
          <a:p>
            <a:pPr algn="r"/>
            <a:r>
              <a:rPr lang="ru-RU" i="1" dirty="0" smtClean="0">
                <a:latin typeface="Century" panose="02040604050505020304" pitchFamily="18" charset="0"/>
              </a:rPr>
              <a:t>с. </a:t>
            </a:r>
            <a:r>
              <a:rPr lang="ru-RU" i="1" dirty="0" err="1" smtClean="0">
                <a:latin typeface="Century" panose="02040604050505020304" pitchFamily="18" charset="0"/>
              </a:rPr>
              <a:t>Шевырино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27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921002"/>
              </p:ext>
            </p:extLst>
          </p:nvPr>
        </p:nvGraphicFramePr>
        <p:xfrm>
          <a:off x="1629842" y="454892"/>
          <a:ext cx="8915400" cy="56161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8879">
                  <a:extLst>
                    <a:ext uri="{9D8B030D-6E8A-4147-A177-3AD203B41FA5}">
                      <a16:colId xmlns="" xmlns:a16="http://schemas.microsoft.com/office/drawing/2014/main" val="169690757"/>
                    </a:ext>
                  </a:extLst>
                </a:gridCol>
                <a:gridCol w="3708218">
                  <a:extLst>
                    <a:ext uri="{9D8B030D-6E8A-4147-A177-3AD203B41FA5}">
                      <a16:colId xmlns="" xmlns:a16="http://schemas.microsoft.com/office/drawing/2014/main" val="2649413214"/>
                    </a:ext>
                  </a:extLst>
                </a:gridCol>
                <a:gridCol w="651199">
                  <a:extLst>
                    <a:ext uri="{9D8B030D-6E8A-4147-A177-3AD203B41FA5}">
                      <a16:colId xmlns="" xmlns:a16="http://schemas.microsoft.com/office/drawing/2014/main" val="2438213366"/>
                    </a:ext>
                  </a:extLst>
                </a:gridCol>
                <a:gridCol w="3807104">
                  <a:extLst>
                    <a:ext uri="{9D8B030D-6E8A-4147-A177-3AD203B41FA5}">
                      <a16:colId xmlns="" xmlns:a16="http://schemas.microsoft.com/office/drawing/2014/main" val="1774241968"/>
                    </a:ext>
                  </a:extLst>
                </a:gridCol>
              </a:tblGrid>
              <a:tr h="56161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ПРОБЛЕМЫ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1.Дефицит педагогических кадров.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2.Низкая учебная мотивация обучающихся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Снижение общей успеваемости по результатам ВПР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3.Низкая заинтересованность родителей в успехе ребенка.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4. Низкие результаты ВПР, ГИА.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5.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</a:rPr>
                        <a:t>Низкией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 процент участия в олимпиадном движении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6. Большой процент обучающихся, находящихся на подвозе.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ОТ ДЕПАРТАМЕНТА ОБРАЗОВАНИЯ И НАУКИ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1. МТО школы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3.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4.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5.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6.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20772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219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256838"/>
              </p:ext>
            </p:extLst>
          </p:nvPr>
        </p:nvGraphicFramePr>
        <p:xfrm>
          <a:off x="1543988" y="269823"/>
          <a:ext cx="9960625" cy="61909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676">
                  <a:extLst>
                    <a:ext uri="{9D8B030D-6E8A-4147-A177-3AD203B41FA5}">
                      <a16:colId xmlns="" xmlns:a16="http://schemas.microsoft.com/office/drawing/2014/main" val="1470888472"/>
                    </a:ext>
                  </a:extLst>
                </a:gridCol>
                <a:gridCol w="4142963">
                  <a:extLst>
                    <a:ext uri="{9D8B030D-6E8A-4147-A177-3AD203B41FA5}">
                      <a16:colId xmlns="" xmlns:a16="http://schemas.microsoft.com/office/drawing/2014/main" val="1833110865"/>
                    </a:ext>
                  </a:extLst>
                </a:gridCol>
                <a:gridCol w="727544">
                  <a:extLst>
                    <a:ext uri="{9D8B030D-6E8A-4147-A177-3AD203B41FA5}">
                      <a16:colId xmlns="" xmlns:a16="http://schemas.microsoft.com/office/drawing/2014/main" val="4135037664"/>
                    </a:ext>
                  </a:extLst>
                </a:gridCol>
                <a:gridCol w="4253442">
                  <a:extLst>
                    <a:ext uri="{9D8B030D-6E8A-4147-A177-3AD203B41FA5}">
                      <a16:colId xmlns="" xmlns:a16="http://schemas.microsoft.com/office/drawing/2014/main" val="3798075444"/>
                    </a:ext>
                  </a:extLst>
                </a:gridCol>
              </a:tblGrid>
              <a:tr h="619094"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ПУТИ РЕАЛИЗАЦИИ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 ТОГИРРО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extLst>
                  <a:ext uri="{0D108BD9-81ED-4DB2-BD59-A6C34878D82A}">
                    <a16:rowId xmlns="" xmlns:a16="http://schemas.microsoft.com/office/drawing/2014/main" val="1829634821"/>
                  </a:ext>
                </a:extLst>
              </a:tr>
              <a:tr h="55718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 Повышение эффективности урока, развитие интеллектуальных способностей обучающихся.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 Создание условий для повышения мотивации к обучению, саморазвитию обучающихся.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 Прохождение курсов повышения квалификации по повышению качества преподавания и управления.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4. Участие в семинарах, </a:t>
                      </a:r>
                      <a:r>
                        <a:rPr lang="ru-RU" sz="1600" dirty="0" err="1">
                          <a:effectLst/>
                        </a:rPr>
                        <a:t>вебинарах</a:t>
                      </a:r>
                      <a:r>
                        <a:rPr lang="ru-RU" sz="1600" dirty="0">
                          <a:effectLst/>
                        </a:rPr>
                        <a:t> различного уровня для руководителей, учителей по обмену опытом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5. организация целенаправленной работы по выявлению слабоуспевающих учащихся, их учебных затруднений и индивидуальному сопровождению.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6. Активное внедрение современных образовательных технологий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1.Проведение курсов, семинаров, </a:t>
                      </a:r>
                      <a:r>
                        <a:rPr lang="ru-RU" sz="1600" dirty="0" err="1">
                          <a:effectLst/>
                        </a:rPr>
                        <a:t>вебинаров</a:t>
                      </a:r>
                      <a:r>
                        <a:rPr lang="ru-RU" sz="1600" dirty="0">
                          <a:effectLst/>
                        </a:rPr>
                        <a:t> по повышению квалификации руководителей и педагогических работников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extLst>
                  <a:ext uri="{0D108BD9-81ED-4DB2-BD59-A6C34878D82A}">
                    <a16:rowId xmlns="" xmlns:a16="http://schemas.microsoft.com/office/drawing/2014/main" val="16195057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76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15158" y="622158"/>
            <a:ext cx="5902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http://schev.bann.tyumenschool.ru/?section_id=31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0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194" y="159415"/>
            <a:ext cx="9930645" cy="1280890"/>
          </a:xfrm>
        </p:spPr>
        <p:txBody>
          <a:bodyPr/>
          <a:lstStyle/>
          <a:p>
            <a:r>
              <a:rPr lang="ru-RU" i="1" dirty="0" smtClean="0">
                <a:latin typeface="Century" panose="02040604050505020304" pitchFamily="18" charset="0"/>
              </a:rPr>
              <a:t>1. Дефицит педагогических кадров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2392542"/>
              </p:ext>
            </p:extLst>
          </p:nvPr>
        </p:nvGraphicFramePr>
        <p:xfrm>
          <a:off x="1509921" y="1440305"/>
          <a:ext cx="9649918" cy="4900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675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9194" y="209862"/>
            <a:ext cx="9990605" cy="1470285"/>
          </a:xfrm>
        </p:spPr>
        <p:txBody>
          <a:bodyPr/>
          <a:lstStyle/>
          <a:p>
            <a:r>
              <a:rPr lang="ru-RU" i="1" dirty="0" smtClean="0">
                <a:latin typeface="Century" panose="02040604050505020304" pitchFamily="18" charset="0"/>
              </a:rPr>
              <a:t>2. Учебная мотивация обучающихся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808361"/>
              </p:ext>
            </p:extLst>
          </p:nvPr>
        </p:nvGraphicFramePr>
        <p:xfrm>
          <a:off x="2589213" y="2133600"/>
          <a:ext cx="8915400" cy="377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841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623" y="174405"/>
            <a:ext cx="8911687" cy="1280890"/>
          </a:xfrm>
        </p:spPr>
        <p:txBody>
          <a:bodyPr/>
          <a:lstStyle/>
          <a:p>
            <a:r>
              <a:rPr lang="ru-RU" i="1" dirty="0" smtClean="0">
                <a:latin typeface="Century" panose="02040604050505020304" pitchFamily="18" charset="0"/>
              </a:rPr>
              <a:t>3. Заинтересованность родителей в успехах ребёнка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4142438"/>
              </p:ext>
            </p:extLst>
          </p:nvPr>
        </p:nvGraphicFramePr>
        <p:xfrm>
          <a:off x="824459" y="1455295"/>
          <a:ext cx="9481591" cy="4825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788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535" y="294326"/>
            <a:ext cx="8911687" cy="754985"/>
          </a:xfrm>
        </p:spPr>
        <p:txBody>
          <a:bodyPr/>
          <a:lstStyle/>
          <a:p>
            <a:r>
              <a:rPr lang="ru-RU" i="1" dirty="0">
                <a:latin typeface="Century" panose="02040604050505020304" pitchFamily="18" charset="0"/>
              </a:rPr>
              <a:t>4. Результаты ГИА </a:t>
            </a:r>
            <a:r>
              <a:rPr lang="ru-RU" i="1" dirty="0" smtClean="0">
                <a:latin typeface="Century" panose="02040604050505020304" pitchFamily="18" charset="0"/>
              </a:rPr>
              <a:t>9 класс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45200095"/>
              </p:ext>
            </p:extLst>
          </p:nvPr>
        </p:nvGraphicFramePr>
        <p:xfrm>
          <a:off x="745423" y="1049310"/>
          <a:ext cx="5280623" cy="5808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Объект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80807385"/>
              </p:ext>
            </p:extLst>
          </p:nvPr>
        </p:nvGraphicFramePr>
        <p:xfrm>
          <a:off x="6385810" y="1049310"/>
          <a:ext cx="5118803" cy="5808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372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623" y="174405"/>
            <a:ext cx="8911687" cy="829936"/>
          </a:xfrm>
        </p:spPr>
        <p:txBody>
          <a:bodyPr/>
          <a:lstStyle/>
          <a:p>
            <a:r>
              <a:rPr lang="ru-RU" i="1" dirty="0" smtClean="0">
                <a:latin typeface="Century" panose="02040604050505020304" pitchFamily="18" charset="0"/>
              </a:rPr>
              <a:t>Результаты </a:t>
            </a:r>
            <a:r>
              <a:rPr lang="ru-RU" i="1" dirty="0">
                <a:latin typeface="Century" panose="02040604050505020304" pitchFamily="18" charset="0"/>
              </a:rPr>
              <a:t>ГИА </a:t>
            </a:r>
            <a:r>
              <a:rPr lang="ru-RU" i="1" dirty="0" smtClean="0">
                <a:latin typeface="Century" panose="02040604050505020304" pitchFamily="18" charset="0"/>
              </a:rPr>
              <a:t>11 </a:t>
            </a:r>
            <a:r>
              <a:rPr lang="ru-RU" i="1" dirty="0">
                <a:latin typeface="Century" panose="02040604050505020304" pitchFamily="18" charset="0"/>
              </a:rPr>
              <a:t>класс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9765843"/>
              </p:ext>
            </p:extLst>
          </p:nvPr>
        </p:nvGraphicFramePr>
        <p:xfrm>
          <a:off x="1225549" y="1004341"/>
          <a:ext cx="10032063" cy="5666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110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485" y="144425"/>
            <a:ext cx="8911687" cy="69502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Century" panose="02040604050505020304" pitchFamily="18" charset="0"/>
              </a:rPr>
              <a:t>5. Участие обучающихся в олимпиадном движении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241730"/>
              </p:ext>
            </p:extLst>
          </p:nvPr>
        </p:nvGraphicFramePr>
        <p:xfrm>
          <a:off x="1424066" y="1618937"/>
          <a:ext cx="9226106" cy="5021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5543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8623" y="114444"/>
            <a:ext cx="8911687" cy="1280890"/>
          </a:xfrm>
        </p:spPr>
        <p:txBody>
          <a:bodyPr/>
          <a:lstStyle/>
          <a:p>
            <a:r>
              <a:rPr lang="ru-RU" i="1" dirty="0" smtClean="0">
                <a:latin typeface="Century" panose="02040604050505020304" pitchFamily="18" charset="0"/>
              </a:rPr>
              <a:t>6. Процентное отношение обучающихся, находящихся на подвозе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9384084"/>
              </p:ext>
            </p:extLst>
          </p:nvPr>
        </p:nvGraphicFramePr>
        <p:xfrm>
          <a:off x="385659" y="1593954"/>
          <a:ext cx="7768990" cy="4372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569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8563" y="144426"/>
            <a:ext cx="8911687" cy="725004"/>
          </a:xfrm>
        </p:spPr>
        <p:txBody>
          <a:bodyPr/>
          <a:lstStyle/>
          <a:p>
            <a:pPr algn="ctr"/>
            <a:r>
              <a:rPr lang="ru-RU" i="1" dirty="0" smtClean="0">
                <a:latin typeface="Century" panose="02040604050505020304" pitchFamily="18" charset="0"/>
              </a:rPr>
              <a:t>Чек лист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720733"/>
              </p:ext>
            </p:extLst>
          </p:nvPr>
        </p:nvGraphicFramePr>
        <p:xfrm>
          <a:off x="1618564" y="1004340"/>
          <a:ext cx="9886049" cy="5479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0412">
                  <a:extLst>
                    <a:ext uri="{9D8B030D-6E8A-4147-A177-3AD203B41FA5}">
                      <a16:colId xmlns="" xmlns:a16="http://schemas.microsoft.com/office/drawing/2014/main" val="4117635841"/>
                    </a:ext>
                  </a:extLst>
                </a:gridCol>
                <a:gridCol w="4111944">
                  <a:extLst>
                    <a:ext uri="{9D8B030D-6E8A-4147-A177-3AD203B41FA5}">
                      <a16:colId xmlns="" xmlns:a16="http://schemas.microsoft.com/office/drawing/2014/main" val="3424565135"/>
                    </a:ext>
                  </a:extLst>
                </a:gridCol>
                <a:gridCol w="722097">
                  <a:extLst>
                    <a:ext uri="{9D8B030D-6E8A-4147-A177-3AD203B41FA5}">
                      <a16:colId xmlns="" xmlns:a16="http://schemas.microsoft.com/office/drawing/2014/main" val="87526165"/>
                    </a:ext>
                  </a:extLst>
                </a:gridCol>
                <a:gridCol w="4221596">
                  <a:extLst>
                    <a:ext uri="{9D8B030D-6E8A-4147-A177-3AD203B41FA5}">
                      <a16:colId xmlns="" xmlns:a16="http://schemas.microsoft.com/office/drawing/2014/main" val="1730470519"/>
                    </a:ext>
                  </a:extLst>
                </a:gridCol>
              </a:tblGrid>
              <a:tr h="2812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УСПЕШНЫЕ ПРАКТИКИ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(ОПЫТ ШКОЛЫ)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АДРЕСНАЯ МЕТОДИЧЕСКАЯ ПОМОЩЬ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(НЕОБХОДИМАЯ С ТОЧКИ ЗРЕНИЯ  ШКОЛЫ)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extLst>
                  <a:ext uri="{0D108BD9-81ED-4DB2-BD59-A6C34878D82A}">
                    <a16:rowId xmlns="" xmlns:a16="http://schemas.microsoft.com/office/drawing/2014/main" val="2521650890"/>
                  </a:ext>
                </a:extLst>
              </a:tr>
              <a:tr h="45565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ДОСТИЖЕНИЯ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 Увеличение количества участников школьного этапа </a:t>
                      </a:r>
                      <a:r>
                        <a:rPr lang="ru-RU" sz="1600" dirty="0" err="1">
                          <a:effectLst/>
                        </a:rPr>
                        <a:t>ВсОШ</a:t>
                      </a:r>
                      <a:r>
                        <a:rPr lang="ru-RU" sz="1600" dirty="0">
                          <a:effectLst/>
                        </a:rPr>
                        <a:t>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 </a:t>
                      </a:r>
                      <a:r>
                        <a:rPr lang="ru-RU" sz="1600" dirty="0" err="1">
                          <a:effectLst/>
                        </a:rPr>
                        <a:t>Сохрание</a:t>
                      </a:r>
                      <a:r>
                        <a:rPr lang="ru-RU" sz="1600" dirty="0">
                          <a:effectLst/>
                        </a:rPr>
                        <a:t> показателей общей успеваемости обучающихся за последние 2  года.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 </a:t>
                      </a:r>
                      <a:r>
                        <a:rPr lang="ru-RU" sz="1600" dirty="0" err="1">
                          <a:effectLst/>
                        </a:rPr>
                        <a:t>Сохрание</a:t>
                      </a:r>
                      <a:r>
                        <a:rPr lang="ru-RU" sz="1600" dirty="0">
                          <a:effectLst/>
                        </a:rPr>
                        <a:t> показателей общей успеваемости обучающихся  по результатам ЕГЭ по математике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4. Увеличение показателей качественной успеваемости по результатам ОГЭ по русскому языку и математике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5. Увеличение качественной успеваемости в отдельных классах по результатам ВПР по физике, химии.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ОТ МУНИЦИПАЛИТЕТА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1.Организация консультативного сопровождения деятельности руководителей, педагогов по вопросам реализации программы перехода школ в эффективный режим функционирования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2. Круглые столы, семинары по вопросам организации работы в ОУ с обучающимися, имеющими низкие образовательные результаты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5.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120" marR="65120" marT="0" marB="0"/>
                </a:tc>
                <a:extLst>
                  <a:ext uri="{0D108BD9-81ED-4DB2-BD59-A6C34878D82A}">
                    <a16:rowId xmlns="" xmlns:a16="http://schemas.microsoft.com/office/drawing/2014/main" val="2467973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34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147</TotalTime>
  <Words>233</Words>
  <Application>Microsoft Office PowerPoint</Application>
  <PresentationFormat>Произвольный</PresentationFormat>
  <Paragraphs>73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Легкий дым</vt:lpstr>
      <vt:lpstr>Проблемы низкой успеваемости обучающихся и их решения, достижения.</vt:lpstr>
      <vt:lpstr>1. Дефицит педагогических кадров</vt:lpstr>
      <vt:lpstr>2. Учебная мотивация обучающихся</vt:lpstr>
      <vt:lpstr>3. Заинтересованность родителей в успехах ребёнка</vt:lpstr>
      <vt:lpstr>4. Результаты ГИА 9 класс</vt:lpstr>
      <vt:lpstr>Результаты ГИА 11 класс</vt:lpstr>
      <vt:lpstr>5. Участие обучающихся в олимпиадном движении</vt:lpstr>
      <vt:lpstr>6. Процентное отношение обучающихся, находящихся на подвозе</vt:lpstr>
      <vt:lpstr>Чек лист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низкой успеваемости обучающихся и их решения, достижения.</dc:title>
  <dc:creator>Учитель</dc:creator>
  <cp:lastModifiedBy>Жданов</cp:lastModifiedBy>
  <cp:revision>18</cp:revision>
  <dcterms:created xsi:type="dcterms:W3CDTF">2021-12-13T07:45:07Z</dcterms:created>
  <dcterms:modified xsi:type="dcterms:W3CDTF">2021-12-17T02:13:13Z</dcterms:modified>
</cp:coreProperties>
</file>